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5" r:id="rId2"/>
    <p:sldId id="343" r:id="rId3"/>
    <p:sldId id="361" r:id="rId4"/>
    <p:sldId id="36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256" r:id="rId23"/>
    <p:sldId id="257" r:id="rId24"/>
    <p:sldId id="340" r:id="rId25"/>
    <p:sldId id="338" r:id="rId26"/>
    <p:sldId id="259" r:id="rId27"/>
    <p:sldId id="261" r:id="rId28"/>
    <p:sldId id="341" r:id="rId29"/>
    <p:sldId id="342" r:id="rId30"/>
    <p:sldId id="268" r:id="rId31"/>
    <p:sldId id="269" r:id="rId32"/>
  </p:sldIdLst>
  <p:sldSz cx="9144000" cy="6858000" type="screen4x3"/>
  <p:notesSz cx="6669088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Ugrina" initials="AU" lastIdx="11" clrIdx="0">
    <p:extLst>
      <p:ext uri="{19B8F6BF-5375-455C-9EA6-DF929625EA0E}">
        <p15:presenceInfo xmlns:p15="http://schemas.microsoft.com/office/powerpoint/2012/main" userId="S-1-5-21-1936105894-1765170997-2341359640-16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CBE"/>
    <a:srgbClr val="5C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83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9916B-022D-4361-95C7-4EF6C35FBB1C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AC8CA-83D0-409C-B46D-52EDECFDF7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4810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E9CF9-6BFF-4424-9D7F-EFB66B32B3B6}" type="datetimeFigureOut">
              <a:rPr lang="hr-HR" smtClean="0"/>
              <a:t>20.2.2019.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E1D3F-7205-4B12-B8AA-32DECB2BC1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77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3233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11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77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8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5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162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15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21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16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1050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17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67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18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68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19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679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20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5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927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21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813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488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403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66482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99409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70145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80661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80589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90029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984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758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534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90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5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25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7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37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8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50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9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831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10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3AD6-3EBB-4214-9458-C6A43DCCEFF1}" type="datetime1">
              <a:rPr lang="hr-HR" smtClean="0"/>
              <a:t>20.2.2019.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92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05DB-B228-45CC-A281-846B6C4EBB5F}" type="datetime1">
              <a:rPr lang="hr-HR" smtClean="0"/>
              <a:t>20.2.2019.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252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F4F-4EAA-4D20-982C-AA9CAD1F43F8}" type="datetime1">
              <a:rPr lang="hr-HR" smtClean="0"/>
              <a:t>20.2.2019.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15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7BD3-22E0-42B3-B2DD-21E2A5C617DC}" type="datetime1">
              <a:rPr lang="hr-HR" smtClean="0"/>
              <a:t>20.2.2019.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6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5639-B55D-4033-A2B1-3041EBBB2C4E}" type="datetime1">
              <a:rPr lang="hr-HR" smtClean="0"/>
              <a:t>20.2.2019.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001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329C-43EC-48DC-B195-73C1D2292817}" type="datetime1">
              <a:rPr lang="hr-HR" smtClean="0"/>
              <a:t>20.2.2019.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746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A67A-C82C-4421-AF83-B91227BB3CDE}" type="datetime1">
              <a:rPr lang="hr-HR" smtClean="0"/>
              <a:t>20.2.2019.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48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93-D380-4F6D-911F-3C98EBB577CC}" type="datetime1">
              <a:rPr lang="hr-HR" smtClean="0"/>
              <a:t>20.2.2019.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35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7156-2AE8-426A-808D-BE0789CE55DB}" type="datetime1">
              <a:rPr lang="hr-HR" smtClean="0"/>
              <a:t>20.2.2019.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51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404E-6BD4-44BC-B403-0E2E72CDA7FC}" type="datetime1">
              <a:rPr lang="hr-HR" smtClean="0"/>
              <a:t>20.2.2019.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67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4EC-5F53-4C00-8CEE-1FE991C3923A}" type="datetime1">
              <a:rPr lang="hr-HR" smtClean="0"/>
              <a:t>20.2.2019.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559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D48C-6295-427C-A8D3-6295E71A6176}" type="datetime1">
              <a:rPr lang="hr-HR" smtClean="0"/>
              <a:t>20.2.2019.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49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avjetovanja.gov.hr/ECon/MainScreen?entityId=617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avjetovanja.gov.hr/ECon/MainScreen?entityId=6174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avjetovanja.gov.hr/ECon/MainScreen?entityId=526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sf.hr/" TargetMode="External"/><Relationship Id="rId3" Type="http://schemas.openxmlformats.org/officeDocument/2006/relationships/image" Target="../media/image2.jpg"/><Relationship Id="rId7" Type="http://schemas.openxmlformats.org/officeDocument/2006/relationships/hyperlink" Target="https://strukturnifondovi.hr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druge.vlada.hr/" TargetMode="External"/><Relationship Id="rId5" Type="http://schemas.openxmlformats.org/officeDocument/2006/relationships/hyperlink" Target="mailto:iva.rasic@udruge.vlada.hr" TargetMode="External"/><Relationship Id="rId4" Type="http://schemas.openxmlformats.org/officeDocument/2006/relationships/hyperlink" Target="mailto:stela.fiser@udruge.vlada.hr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financiranje@udruge.vlada.hr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druge.gov.hr/vijesti/odrzane-konzultacije-o-natjecajima-za-ocd-u-okviru-europskog-socijalnog-fonda/2853" TargetMode="External"/><Relationship Id="rId5" Type="http://schemas.openxmlformats.org/officeDocument/2006/relationships/hyperlink" Target="https://udruge.gov.hr/vijesti/izvjesce-o-savjetovanju-o-prioritetima-financiranja-iz-strukturnih-fondova-u-programskom-razdoblju-2014-2020-za-sektor-civilnog-drustva/2369" TargetMode="External"/><Relationship Id="rId4" Type="http://schemas.openxmlformats.org/officeDocument/2006/relationships/hyperlink" Target="https://udruge.gov.hr/vijesti/izabrani-predstavnici-organizacija-civilnoga-drustva-u-tematske-radne-skupine-za-pripremu-programskih-dokumenata-za-strukturne-i-kohezijski-fond/196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rukturnifondovi.hr/natjecaji/prostori-sudjelovanja-razvoj-programa-revitalizacije-prostora-u-javnom-vlasnistvu-kroz-partnerstvo-ocd-a-i-lokalne-zajednice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rukturnifondovi.hr/natjecaji/suradnja-organizacija-civilnoga-drustva-i-lokalnih-vlasti-na-prevenciji-korupcije-i-sukoba-interesa-u-provedbi-javnih-politika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rmAutofit/>
          </a:bodyPr>
          <a:lstStyle/>
          <a:p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Pregled natječaja Ureda za udruge planiranih u 201</a:t>
            </a:r>
            <a:r>
              <a:rPr lang="en-US" altLang="sr-Latn-RS" b="1" dirty="0">
                <a:solidFill>
                  <a:schemeClr val="bg1"/>
                </a:solidFill>
                <a:latin typeface="Calibri" pitchFamily="34" charset="0"/>
              </a:rPr>
              <a:t>9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 godini</a:t>
            </a: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>________________________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921768"/>
          </a:xfrm>
        </p:spPr>
        <p:txBody>
          <a:bodyPr>
            <a:normAutofit fontScale="70000" lnSpcReduction="20000"/>
          </a:bodyPr>
          <a:lstStyle/>
          <a:p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Info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dani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natječajima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za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financiranje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projekata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i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programa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organizacija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civilnog</a:t>
            </a:r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društva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iz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državnog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proračuna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,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EU i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inozemnih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u 201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9</a:t>
            </a:r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godini</a:t>
            </a:r>
            <a:endParaRPr lang="en-GB" altLang="sr-Latn-RS" dirty="0">
              <a:solidFill>
                <a:schemeClr val="bg1"/>
              </a:solidFill>
              <a:latin typeface="Calibri" pitchFamily="34" charset="0"/>
            </a:endParaRPr>
          </a:p>
          <a:p>
            <a:endParaRPr lang="hr-HR" altLang="sr-Latn-RS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Zagreb, 22. veljače 201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9</a:t>
            </a:r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32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organiziranje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izobrazbe predstavnika organizacija civilnoga društva u području financijskog upravljanja i zakonodavnog okvira za djelovanje organizacija civilnoga društva;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organiziranje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izobrazbe predstavnika organizacija civilnoga društva za neposredan rad u području zapošljavanja, socijalnog uključivanja, obrazovanja i dobrog upravljanja;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mentorski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programi za jačanje kapaciteta lokalnih organizacija;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znanja i vještina predstavnika organizacije civilnog društva za pripremu projektnih prijedloga;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poticanje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volonterstva u lokalnoj zajednici (organiziranje volonterskih programa);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organiziranje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neposrednih, lokalnih inicijativa u području zapošljavanja, socijalnog uključivanja, obrazovanja i dobrog upravljanja.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 err="1">
                <a:solidFill>
                  <a:srgbClr val="4F81BD">
                    <a:lumMod val="75000"/>
                  </a:srgbClr>
                </a:solidFill>
              </a:rPr>
              <a:t>Mikroprojekti</a:t>
            </a: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  - podrška aktivnostima lokalnih OCD-a (utemeljenih na radu u lokalnoj zajednici) za učinkovito rješavanje potreba lokalne zajednice</a:t>
            </a:r>
          </a:p>
        </p:txBody>
      </p:sp>
    </p:spTree>
    <p:extLst>
      <p:ext uri="{BB962C8B-B14F-4D97-AF65-F5344CB8AC3E}">
        <p14:creationId xmlns:p14="http://schemas.microsoft.com/office/powerpoint/2010/main" val="3415891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Podrška lokalnim organizacijama civilnoga društva - znanjem za doprinos zajednici 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ožujak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9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100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3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–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5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poticanje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građanskih akcija kojima se podiže razina kvalitete življenja kroz poticanje aktivnog građanstva te jačanje kapaciteta organizacija civilnog društva poticanjem ulaganja u razvoj ljudskih kapitala i potencijala novoosnovanih udruga u Republici Hrvatskoj te osposobljavanje zaposlenih u udrugama za daljnji organizacijski razvoj udruga. 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Razvijanje organizacija civilnoga društva te jačanje suradnje između organizacija civilnoga društva i jedinica lokalne i područne (regionalne) samouprave s ciljem  kreiranja poticajnog okruženja koje će, kroz nove izobrazbe zaposlenika organizacija civilnoga društva i njihovih partnera doprinijeti daljnjem organizacijskom razvoju udruga i lokalnih zajednica. 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Podržavanje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aktivnog građanstva poticanjem novoosnovanih udruga na provođenje građanskih akcija.</a:t>
            </a:r>
            <a:endParaRPr lang="hr-HR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društva; jedinice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 i područne (regionalne)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samouprave; trgovačka društva; javne ustanove</a:t>
            </a: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53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Jačanje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kapaciteta organizacija civilnog društva u provođenju EU projekata;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Jačanje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kapaciteta financijskog poslovanja organizacija civilnog društva;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Jačanje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kapaciteta koordinatora volontera u implementaciji učinkovitog volonterskog programa kako bi se volonteri efektivno angažirali;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Usklađivanje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poslovanja i rada organizacija civilnoga društva s novim zahtjevima pravilima koja proizlaze iz GDPR Uredbe;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Unapređivanje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poslovanja organizacije povećanjem komunikacijskih i marketinških vještina osoba koje istu predstavljaju u svrhu informiranja javnosti o provedenim programima i projektima sufinanciranim od strane EU;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Izobrazba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 vještinama zagovaranja; Izrada strateškog plana djelovanja organizacije za naredne 3 godine;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Specijalistička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programska izobrazba;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Provođenje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građanskih akcija.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Podrška lokalnim organizacijama civilnoga društva - znanjem za doprinos zajednici 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81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Izgradnja kapaciteta lokalnih OCD-a za ravnomjeran socio-ekonomski razvoj na otocima i slabije razvijenim područjima 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travanj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9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27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3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5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0.000,00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–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1.2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cilj: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Osiguranje preduvjeta za održiv gospodarski i društveni razvoj na hrvatskim otocima i nerazvijenim područjima. 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Osnaživanje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kapaciteta OCD-a za osiguranje kvalitetnih usluga od općeg interesa (socijalnih, turističkih, kulturnih, sportskih, zdravstvenih) na otocima; 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Razvijanje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 provedba novih i inovativnih programa u području sporta, kulture i umjetnosti, socijalne i zdravstvene skrbi (uključujući društveno-poduzetničke inicijative) za kvalitetniji društveni i gospodarski razvoj otoka i nerazvijenih područja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društva; jedinice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 i područne (regionalne)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samouprave; trgovačka društva; javne ustanove</a:t>
            </a: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23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edukacija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osposobljavanje zaposlenika organizacija civilnog društva i volontera za kvalitetnije upravljanje organizacijom (promidžba i vidljivost, strateško planiranje, osmišljavanje i provedba projekata – 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project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cycle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 management, financijsko upravljanje organizacijom);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unapređivanje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provedba postojećih i razvijanje i provedba novih socijalnih i zdravstvenih programa kojima se direktno rješavaju postojeći problemi u zajednici (npr. omogućavanje dostupnosti socijalnih usluga starom stanovništvu u zabačenim područjima);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unapređivanje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provedba postojećih i razvijanje i provedba novih i inovativnih kulturno-umjetničkih i sportskih programa s ciljem uključivanja lokalnog stanovništva svih dobnih skupina;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unapređivanje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turističke ponude kroz osmišljavanje i provedbu novih programa kojima se promovira autohtona kulturna i prirodna baština;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društveno-poduzetničkih aktivnosti primarno vezanih uz tradicijske, autohtone djelatnosti kroz osposobljavanje zaposlenika organizacija civilnog društva za osmišljavanje održivog poslovnog plana, financijsko upravljanje te vidljivost i promidžbu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aktivnosti.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Izgradnja kapaciteta lokalnih OCD-a za ravnomjeran socio-ekonomski razvoj na otocima i slabije razvijenim područjima </a:t>
            </a:r>
          </a:p>
        </p:txBody>
      </p:sp>
    </p:spTree>
    <p:extLst>
      <p:ext uri="{BB962C8B-B14F-4D97-AF65-F5344CB8AC3E}">
        <p14:creationId xmlns:p14="http://schemas.microsoft.com/office/powerpoint/2010/main" val="3526771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Jačanje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kapaciteta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organizacija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civilnog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društva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–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udruga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mladih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i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za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mlade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za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sudjelovanje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mladih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u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stvaranju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javnih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politika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na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lokalnoj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/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regionalnoj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i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nacionalnoj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razini</a:t>
            </a:r>
            <a:endParaRPr lang="hr-HR" altLang="sr-Latn-RS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Objava: </a:t>
            </a:r>
            <a:r>
              <a:rPr lang="en-US" sz="17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svibanj</a:t>
            </a:r>
            <a:r>
              <a:rPr lang="en-US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</a:t>
            </a:r>
            <a:r>
              <a:rPr lang="en-US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9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  <a:endParaRPr lang="hr-HR" sz="17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18.8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en-US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</a:t>
            </a:r>
            <a:r>
              <a:rPr lang="en-US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–</a:t>
            </a:r>
            <a:r>
              <a:rPr lang="en-US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5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cilj: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Osigurati aktivan doprinos mladih ravnomjernom društveno-ekonomskom rastu i demokratskom razvoju. </a:t>
            </a:r>
            <a:endParaRPr lang="en-US" sz="17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en-US" sz="17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ciljevi: </a:t>
            </a:r>
          </a:p>
          <a:p>
            <a:pPr lvl="0" algn="just">
              <a:buAutoNum type="arabicPeriod"/>
            </a:pP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Jačanje kapaciteta udruga mladih i za mlade za kvalitetan doprinos kreiranju javnih politika na lokalnoj, regionalnoj i nacionalnoj razini. </a:t>
            </a:r>
            <a:endParaRPr lang="en-US" sz="17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AutoNum type="arabicPeriod"/>
            </a:pP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Unapređenje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partnerstava udruga mladih i za mlade s jedinicama lokalne i područne (regionalne) samouprave i drugim relevantnim dionicima na lokalnoj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razini</a:t>
            </a:r>
            <a:endParaRPr lang="en-US" sz="17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AutoNum type="arabicPeriod"/>
            </a:pPr>
            <a:endParaRPr lang="hr-HR" sz="17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društva; jedinice lokalne i područne (regionalne) samouprave; </a:t>
            </a: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odgojno-obrazovne ustanove </a:t>
            </a:r>
            <a:endParaRPr lang="en-US" sz="17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endParaRPr lang="en-US" sz="17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https://</a:t>
            </a: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esavjetovanja.gov.hr/ECon/MainScreen?entityId=6174</a:t>
            </a:r>
            <a:r>
              <a:rPr lang="en-US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endParaRPr lang="hr-HR" sz="17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74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Jačanje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kapaciteta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organizacija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civilnog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društva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–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udruga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mladih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i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za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mlade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za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sudjelovanje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mladih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u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stvaranju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javnih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politika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na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lokalnoj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/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regionalnoj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i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nacionalnoj</a:t>
            </a:r>
            <a:r>
              <a:rPr lang="en-US" altLang="sr-Latn-RS" b="1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altLang="sr-Latn-RS" b="1" dirty="0" err="1">
                <a:solidFill>
                  <a:srgbClr val="4F81BD">
                    <a:lumMod val="75000"/>
                  </a:srgbClr>
                </a:solidFill>
              </a:rPr>
              <a:t>razini</a:t>
            </a:r>
            <a:endParaRPr lang="hr-HR" altLang="sr-Latn-RS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mtClean="0">
                <a:solidFill>
                  <a:schemeClr val="accent1">
                    <a:lumMod val="75000"/>
                  </a:schemeClr>
                </a:solidFill>
              </a:rPr>
              <a:t>organiziranje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izobrazbe o razinama sudjelovanja, konzultativnom procesu, metodologiji odlučivanja, modelima participativnog razvoja javnih politika i savjetovanja sa zainteresiranom javnošću;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simulacijskih modela aktivne participacije te ustroj i organizacija (ad </a:t>
            </a:r>
            <a:r>
              <a:rPr lang="hr-HR" dirty="0" err="1">
                <a:solidFill>
                  <a:schemeClr val="accent1">
                    <a:lumMod val="75000"/>
                  </a:schemeClr>
                </a:solidFill>
              </a:rPr>
              <a:t>hoc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 ili stalnih) tijela za aktivno uključivanje mladih u donošenje odluka, uključujući odbore, radne skupine, komisije i sl.;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radionice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, seminari, javne/stručne rasprave, osposobljavanje na radnom mjestu, programi mentorstva za jačanje kapaciteta udruga mladih i za mlade za predlaganje javnih politika od značaja za mlade;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osnivanje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višenamjenskih centara za mlade;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unapređenje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informiranosti mladih o svim pitanjima značajnim za unaprjeđivanje položaja mladih, međusobnu suradnju savjeta mladih u Republici Hrvatskoj, te suradnju i razmjenu iskustava s organizacijama civilnoga društva i odgovarajućim tijelima drugih zemalja.</a:t>
            </a:r>
          </a:p>
        </p:txBody>
      </p:sp>
    </p:spTree>
    <p:extLst>
      <p:ext uri="{BB962C8B-B14F-4D97-AF65-F5344CB8AC3E}">
        <p14:creationId xmlns:p14="http://schemas.microsoft.com/office/powerpoint/2010/main" val="2233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rgbClr val="4F81BD">
                    <a:lumMod val="75000"/>
                  </a:srgbClr>
                </a:solidFill>
              </a:rPr>
              <a:t>Jačanje kapaciteta organizacija civilnoga društva za provedbu programa građanskog odgoja i obrazovanja - faza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Objava: </a:t>
            </a:r>
            <a:r>
              <a:rPr lang="en-US" sz="17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rujan</a:t>
            </a:r>
            <a:r>
              <a:rPr lang="en-US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</a:t>
            </a:r>
            <a:r>
              <a:rPr lang="en-US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9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  <a:endParaRPr lang="hr-HR" sz="17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27.000.000,00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500.000,00</a:t>
            </a:r>
            <a:r>
              <a:rPr lang="en-US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–</a:t>
            </a:r>
            <a:r>
              <a:rPr lang="en-US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1.2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cilj: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Osnaživanje doprinosa civilnoga društva u odgoju i obrazovanju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djece i mladih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 aktivne i odgovorne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građane</a:t>
            </a:r>
            <a:endParaRPr lang="hr-HR" sz="17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ciljevi: </a:t>
            </a:r>
            <a:endParaRPr lang="hr-HR" sz="17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Povećati broj učenika sa stečenim znanjima i vještinama u područjima građanskog odgoja i obrazovanja </a:t>
            </a:r>
          </a:p>
          <a:p>
            <a:pPr marL="0" lvl="0" indent="0" algn="just">
              <a:buNone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2. Povećati broj učitelja i nastavnika educiranih za kvalitetno </a:t>
            </a:r>
            <a:r>
              <a:rPr lang="hr-HR" sz="17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međupredmetno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i predmetno poučavanje građanskog odgoja i obrazovanja</a:t>
            </a:r>
          </a:p>
          <a:p>
            <a:pPr marL="0" lvl="0" indent="0">
              <a:buNone/>
            </a:pPr>
            <a:endParaRPr lang="hr-HR" sz="17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društva; jedinice lokalne i područne (regionalne) samouprave; </a:t>
            </a: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odgojno-obrazovne ustanove </a:t>
            </a:r>
            <a:endParaRPr lang="en-US" sz="17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endParaRPr lang="en-US" sz="17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https://</a:t>
            </a: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esavjetovanja.gov.hr/ECon/MainScreen?entityId=6174</a:t>
            </a:r>
            <a:r>
              <a:rPr lang="en-US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endParaRPr lang="hr-HR" sz="17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71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rgbClr val="4F81BD">
                    <a:lumMod val="75000"/>
                  </a:srgbClr>
                </a:solidFill>
              </a:rPr>
              <a:t>Jačanje kapaciteta organizacija civilnoga društva za provedbu programa građanskog odgoja i obrazovanja - faza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 marL="0" indent="0"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ačanje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stručnih kapaciteta i opremanje udruga za provedbu programa neformalnog obrazovanja u području građanskog odgoja i obrazovanja;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i provedba programa edukacije/treninga učitelja i nastavnika u području građanskog odgoja i obrazovanja;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razmjene iskustava između učitelja i nastavnika u području građanskog odgoja i obrazovanja;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i provedba programa građanskog odgoja i obrazovanja namijenjenog učenicima koji uključuje participativne metode (debate; rad u skupinama; rad u paru; korištenje multimedije; </a:t>
            </a:r>
            <a:r>
              <a:rPr lang="hr-HR" i="1" dirty="0" err="1">
                <a:solidFill>
                  <a:schemeClr val="accent1">
                    <a:lumMod val="75000"/>
                  </a:schemeClr>
                </a:solidFill>
              </a:rPr>
              <a:t>brainstorming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; dramske metode; iskustvene vježbe i sl.); 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metodologije praćenja i vrednovanja programa građanskog odgoja i obrazovanja;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priručnika, udžbenika i stručne literature u području građanskog odgoja i obrazovanja; </a:t>
            </a: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podizanje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javne svijesti o važnosti tema koje se odnose na građanski odgoj 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obrazovanje.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0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Podrška partnerskim inovativnim projektima civilnog, javnog i poslovnog sektora za ponovno korištenje otvorenih javnih podataka i razvoj IKT/mobilnih aplikacija za kvalitetnije sudjelovanje građana u lokalnom </a:t>
            </a:r>
            <a:r>
              <a:rPr lang="hr-HR" altLang="sr-Latn-RS" sz="2000" b="1" dirty="0" smtClean="0">
                <a:solidFill>
                  <a:srgbClr val="4F81BD">
                    <a:lumMod val="75000"/>
                  </a:srgbClr>
                </a:solidFill>
              </a:rPr>
              <a:t>odlučivanju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https://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esavjetovanja.gov.hr/ECon/MainScreen?entityId=5269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endParaRPr lang="en-US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rujan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9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27.000.000,00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400.000,00-1.500.000,00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cilj: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Unaprjeđenje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učinkovitost javne uprave razvojem novih javnih usluga kroz partnerstvo civilnog, privatnog i javnog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sektora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pristup građana javnim podacima i povećati razinu sudjelovanja građana u lokalnom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odlučivanju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kapacitete zaposlenika tijela javne vlasti na lokalnoj razini za pripremu i objavu otvorenih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podataka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kapacitete zaposlenika i volontera organizacija civilnoga društva za korištenje otvorenih javnih podataka razvijanjem novih inovativnih rješenja i novih proizvoda i usluga za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građane</a:t>
            </a:r>
          </a:p>
          <a:p>
            <a:pPr lvl="0" algn="just">
              <a:buFont typeface="+mj-lt"/>
              <a:buAutoNum type="arabicPeriod"/>
            </a:pPr>
            <a:endParaRPr lang="hr-HR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društva; jedinice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 i područne (regionalne)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samouprave; trgovačka društva; javne ustanove</a:t>
            </a: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8470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339802"/>
          </a:xfrm>
        </p:spPr>
        <p:txBody>
          <a:bodyPr>
            <a:normAutofit/>
          </a:bodyPr>
          <a:lstStyle/>
          <a:p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Pregled 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ESF 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natječaja Ureda za udruge planiranih u 201</a:t>
            </a:r>
            <a:r>
              <a:rPr lang="en-US" altLang="sr-Latn-RS" b="1" dirty="0">
                <a:solidFill>
                  <a:schemeClr val="bg1"/>
                </a:solidFill>
                <a:latin typeface="Calibri" pitchFamily="34" charset="0"/>
              </a:rPr>
              <a:t>9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 godini</a:t>
            </a: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>________________________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921768"/>
          </a:xfrm>
        </p:spPr>
        <p:txBody>
          <a:bodyPr>
            <a:norm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29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inovativno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ponovno korištenje podataka iz javnog sektora (skupljenih, proizvedenih, reproduciranih i distribuiranih od strane javnog sektora u mnogim područjima djelovanja, kao što su informacije u vezi s društvenim, gospodarskim, zemljopisnim, vremenskim, turističkim, poslovnim, autorskim i obrazovnim informacijama) za poboljšanje postojećih ili isporučivanje novih javnih usluga (uključujući mogućnosti za ponovnu uporabu dokumenata od strane i za osobe s invaliditetom i drugih skupina u riziku od siromaštva i socijalne isključenosti);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IKT i mobilnih aplikacija za razvoj novih javnih usluga i uključivanje građana u procese odlučivanja;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IKT i mobilnih aplikacija za poboljšanje postojećih javnih usluga;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unaprjeđivanje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znanja i razvijanje vještina zaposlenika i volontera OCD-a za korištenje otvorenih podataka; </a:t>
            </a:r>
            <a:endParaRPr lang="hr-H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unaprjeđivanje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znanja i razvijanje vještina službenika JLPS-a i ostalih tijela javne vlasti na lokalnoj razini za otvaranje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podataka.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Podrška partnerskim inovativnim projektima civilnog, javnog i poslovnog sektora za ponovno korištenje otvorenih javnih podataka i razvoj IKT/mobilnih aplikacija za kvalitetnije sudjelovanje građana u lokalnom </a:t>
            </a:r>
            <a:r>
              <a:rPr lang="hr-HR" altLang="sr-Latn-RS" sz="2000" b="1" dirty="0" smtClean="0">
                <a:solidFill>
                  <a:srgbClr val="4F81BD">
                    <a:lumMod val="75000"/>
                  </a:srgbClr>
                </a:solidFill>
              </a:rPr>
              <a:t>odlučivanju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0458" y="1059005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Za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više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detalja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pozivima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n-US" altLang="sr-Latn-RS" sz="3600" dirty="0" smtClean="0">
                <a:solidFill>
                  <a:prstClr val="white"/>
                </a:solidFill>
                <a:hlinkClick r:id="rId4"/>
              </a:rPr>
              <a:t>stela.fiser@udruge.vlada.hr</a:t>
            </a:r>
            <a:endParaRPr lang="en-US" altLang="sr-Latn-RS" sz="3600" dirty="0" smtClean="0">
              <a:solidFill>
                <a:prstClr val="white"/>
              </a:solidFill>
            </a:endParaRPr>
          </a:p>
          <a:p>
            <a:pPr algn="ctr"/>
            <a:r>
              <a:rPr lang="en-US" altLang="sr-Latn-RS" sz="3600" dirty="0" smtClean="0">
                <a:solidFill>
                  <a:prstClr val="white"/>
                </a:solidFill>
                <a:hlinkClick r:id="rId5"/>
              </a:rPr>
              <a:t>iva.rasic@udruge.vlada.hr</a:t>
            </a:r>
            <a:r>
              <a:rPr lang="en-US" altLang="sr-Latn-RS" sz="3600" dirty="0" smtClean="0">
                <a:solidFill>
                  <a:prstClr val="white"/>
                </a:solidFill>
              </a:rPr>
              <a:t>  </a:t>
            </a:r>
          </a:p>
          <a:p>
            <a:pPr algn="ctr"/>
            <a:endParaRPr lang="hr-HR" altLang="sr-Latn-RS" sz="4000" dirty="0" smtClean="0">
              <a:solidFill>
                <a:prstClr val="white"/>
              </a:solidFill>
            </a:endParaRPr>
          </a:p>
          <a:p>
            <a:pPr algn="ctr"/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Informacije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pozivima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objavljuju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se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n-US" sz="3600" u="sng" dirty="0">
                <a:hlinkClick r:id="rId6"/>
              </a:rPr>
              <a:t>http://udruge.vlada.hr</a:t>
            </a:r>
            <a:r>
              <a:rPr lang="en-US" sz="3600" dirty="0"/>
              <a:t> </a:t>
            </a:r>
            <a:endParaRPr lang="hr-HR" sz="3600" dirty="0"/>
          </a:p>
          <a:p>
            <a:pPr algn="ctr"/>
            <a:r>
              <a:rPr lang="en-US" altLang="sr-Latn-RS" sz="3600" dirty="0">
                <a:solidFill>
                  <a:prstClr val="white"/>
                </a:solidFill>
                <a:hlinkClick r:id="rId7"/>
              </a:rPr>
              <a:t>https://</a:t>
            </a:r>
            <a:r>
              <a:rPr lang="en-US" altLang="sr-Latn-RS" sz="3600" dirty="0" smtClean="0">
                <a:solidFill>
                  <a:prstClr val="white"/>
                </a:solidFill>
                <a:hlinkClick r:id="rId7"/>
              </a:rPr>
              <a:t>strukturnifondovi.hr</a:t>
            </a:r>
            <a:endParaRPr lang="en-US" altLang="sr-Latn-RS" sz="3600" dirty="0" smtClean="0">
              <a:solidFill>
                <a:prstClr val="white"/>
              </a:solidFill>
            </a:endParaRPr>
          </a:p>
          <a:p>
            <a:pPr algn="ctr"/>
            <a:r>
              <a:rPr lang="en-US" altLang="sr-Latn-RS" sz="3600" dirty="0" smtClean="0">
                <a:solidFill>
                  <a:prstClr val="white"/>
                </a:solidFill>
                <a:hlinkClick r:id="rId8"/>
              </a:rPr>
              <a:t>www.esf.hr</a:t>
            </a:r>
            <a:r>
              <a:rPr lang="en-US" altLang="sr-Latn-RS" sz="3600" dirty="0" smtClean="0">
                <a:solidFill>
                  <a:prstClr val="white"/>
                </a:solidFill>
              </a:rPr>
              <a:t> </a:t>
            </a:r>
            <a:endParaRPr lang="en-US" altLang="sr-Latn-RS" sz="3600" dirty="0">
              <a:solidFill>
                <a:prstClr val="white"/>
              </a:solidFill>
            </a:endParaRPr>
          </a:p>
          <a:p>
            <a:pPr algn="ctr"/>
            <a:endParaRPr lang="en-GB" altLang="sr-Latn-RS" sz="44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4625"/>
            <a:ext cx="7846640" cy="3456384"/>
          </a:xfrm>
        </p:spPr>
        <p:txBody>
          <a:bodyPr>
            <a:normAutofit fontScale="90000"/>
          </a:bodyPr>
          <a:lstStyle/>
          <a:p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     </a:t>
            </a:r>
            <a:b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altLang="sr-Latn-RS" sz="5300" b="1" dirty="0" smtClean="0">
                <a:solidFill>
                  <a:schemeClr val="bg1"/>
                </a:solidFill>
                <a:latin typeface="Calibri" pitchFamily="34" charset="0"/>
              </a:rPr>
              <a:t>NACRT </a:t>
            </a:r>
            <a:r>
              <a:rPr lang="hr-HR" altLang="sr-Latn-RS" sz="5300" b="1" dirty="0" smtClean="0">
                <a:solidFill>
                  <a:schemeClr val="bg1"/>
                </a:solidFill>
                <a:latin typeface="Calibri" pitchFamily="34" charset="0"/>
              </a:rPr>
              <a:t>PRAVILA </a:t>
            </a:r>
            <a:r>
              <a:rPr lang="hr-HR" altLang="sr-Latn-RS" sz="5300" b="1" dirty="0">
                <a:solidFill>
                  <a:schemeClr val="bg1"/>
                </a:solidFill>
                <a:latin typeface="Calibri" pitchFamily="34" charset="0"/>
              </a:rPr>
              <a:t>ZA SUFINANCIRANJE</a:t>
            </a:r>
            <a:r>
              <a:rPr lang="hr-HR" altLang="sr-Latn-RS" sz="53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53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b="1" dirty="0">
                <a:solidFill>
                  <a:schemeClr val="bg1"/>
                </a:solidFill>
                <a:latin typeface="Calibri" pitchFamily="34" charset="0"/>
              </a:rPr>
              <a:t>projekata organizacija civilnoga društva 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ugovorenih </a:t>
            </a:r>
            <a:r>
              <a:rPr lang="hr-HR" altLang="sr-Latn-RS" b="1" dirty="0">
                <a:solidFill>
                  <a:schemeClr val="bg1"/>
                </a:solidFill>
                <a:latin typeface="Calibri" pitchFamily="34" charset="0"/>
              </a:rPr>
              <a:t>u okviru programa EU 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i </a:t>
            </a:r>
            <a:r>
              <a:rPr lang="en-US" altLang="sr-Latn-RS" b="1" dirty="0" err="1" smtClean="0">
                <a:solidFill>
                  <a:schemeClr val="bg1"/>
                </a:solidFill>
                <a:latin typeface="Calibri" pitchFamily="34" charset="0"/>
              </a:rPr>
              <a:t>inozemnih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b="1" dirty="0" err="1" smtClean="0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za 201</a:t>
            </a:r>
            <a:r>
              <a:rPr lang="en-US" altLang="sr-Latn-RS" b="1" dirty="0">
                <a:solidFill>
                  <a:schemeClr val="bg1"/>
                </a:solidFill>
                <a:latin typeface="Calibri" pitchFamily="34" charset="0"/>
              </a:rPr>
              <a:t>9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r>
              <a:rPr lang="hr-HR" altLang="sr-Latn-RS" b="1" dirty="0" err="1" smtClean="0">
                <a:solidFill>
                  <a:schemeClr val="bg1"/>
                </a:solidFill>
                <a:latin typeface="Calibri" pitchFamily="34" charset="0"/>
              </a:rPr>
              <a:t>godin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u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552728" cy="1944216"/>
          </a:xfrm>
        </p:spPr>
        <p:txBody>
          <a:bodyPr>
            <a:normAutofit fontScale="70000" lnSpcReduction="20000"/>
          </a:bodyPr>
          <a:lstStyle/>
          <a:p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Info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dani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natječajima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za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financiranje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projekata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i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programa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organizacija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civilnog</a:t>
            </a:r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društva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iz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državnog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proračuna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,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EU I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inozemnih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u 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201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9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godini</a:t>
            </a:r>
            <a:endParaRPr lang="en-GB" altLang="sr-Latn-RS" dirty="0">
              <a:solidFill>
                <a:schemeClr val="bg1"/>
              </a:solidFill>
              <a:latin typeface="Calibri" pitchFamily="34" charset="0"/>
            </a:endParaRPr>
          </a:p>
          <a:p>
            <a:endParaRPr lang="hr-HR" altLang="sr-Latn-RS" dirty="0" smtClean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Zagreb, 22. veljače 201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9</a:t>
            </a:r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22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3"/>
            <a:ext cx="844562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Sufinanciranje iz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201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8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godine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23</a:t>
            </a:fld>
            <a:endParaRPr lang="hr-H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840488"/>
              </p:ext>
            </p:extLst>
          </p:nvPr>
        </p:nvGraphicFramePr>
        <p:xfrm>
          <a:off x="395536" y="1052736"/>
          <a:ext cx="8373617" cy="5573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341"/>
                <a:gridCol w="1057796"/>
                <a:gridCol w="1810944"/>
                <a:gridCol w="1240536"/>
              </a:tblGrid>
              <a:tr h="49818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Program/Natječaj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Broj ugovora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Iznos u kunama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(tečaj 7,4)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4914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Operativni program Konkurentnost i kohezija 2014.-2020.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4.133.969,67</a:t>
                      </a:r>
                      <a:endParaRPr lang="hr-H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49,66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3241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hr-H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uropska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r-H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teritor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jalna suradnja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2.102.516,71</a:t>
                      </a:r>
                      <a:endParaRPr lang="hr-H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25,26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3241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Natječaji koje raspisuju pojedine Opće uprave i Službe Europske komisije, odnosno njihove agencije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1.440.545,19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17,30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38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o pravima, jednakosti i građanstvu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290.605,77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3,49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8221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Europske unije za zapošljavanje i socijalne inovacije –</a:t>
                      </a:r>
                      <a:r>
                        <a:rPr lang="hr-H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EaSI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109.619,82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385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Višekorisnička IPA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98.666,56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38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Kreativna Europa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hr-H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74.957,78</a:t>
                      </a:r>
                      <a:endParaRPr lang="hr-H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1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Erasmus+:Sport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61.420,00</a:t>
                      </a:r>
                      <a:endParaRPr lang="hr-H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14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Zdravlje za rast“ – Treći višegodišnji program EU  u području zdravstva</a:t>
                      </a:r>
                      <a:endParaRPr lang="hr-H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12.589,62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  <a:endParaRPr lang="hr-H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385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UKUPNO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8.324.891,12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9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Svrha: </a:t>
            </a:r>
            <a:endParaRPr lang="hr-HR" altLang="sr-Latn-RS" sz="2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Predstaviti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kriterije i postupak sufinanciranja projekata ugovorenih u okviru programa Europske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unije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i </a:t>
            </a:r>
            <a:r>
              <a:rPr lang="en-US" altLang="sr-Latn-RS" sz="28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inozemnih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sr-Latn-RS" sz="28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fondova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raspoloživih organizacijama civilnoga društva u Republici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Hrvatskoj</a:t>
            </a: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Temelj: </a:t>
            </a:r>
            <a:endParaRPr lang="hr-HR" altLang="sr-Latn-RS" sz="2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Č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lanak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3. točka 8.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Uredbe o kriterijima za utvrđivanje korisnika i načinu raspodjele dijela prihoda od igara na sreću za 201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9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godinu (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Narodne novine,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16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/1</a:t>
            </a:r>
            <a:r>
              <a:rPr lang="en-US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8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16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6166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r-HR" altLang="sr-Latn-RS" sz="35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</a:t>
            </a:r>
            <a:r>
              <a:rPr lang="hr-HR" altLang="sr-Latn-RS" sz="35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prijavitelji:</a:t>
            </a:r>
            <a:endParaRPr lang="hr-HR" altLang="sr-Latn-RS" sz="35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organizacije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civilnoga društva s pravnim statusom </a:t>
            </a:r>
            <a:r>
              <a:rPr lang="hr-HR" sz="2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udruge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koje su registrirane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djeluju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RH, a imaju ulogu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nositelja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ili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partnera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 projektu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koji se 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cijelosti ili djelomično provodi 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RH;</a:t>
            </a:r>
          </a:p>
          <a:p>
            <a:pPr marL="0" indent="0" algn="just">
              <a:buNone/>
            </a:pPr>
            <a:endParaRPr lang="hr-H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	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ostale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organizacije civilnoga društva </a:t>
            </a:r>
            <a:r>
              <a:rPr lang="hr-HR" sz="2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(zaklade, sindikati, udruge poslodavaca, privatne neprofitne ustanove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koje su registrirane i djeluju 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imaju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ulogu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nositelja ili partnera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 projektu koji se u cijelosti ili djelomično provodi u RH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 čemu sufinanciranje tih projekata može ovisiti o raspoloživosti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sredstava. </a:t>
            </a:r>
            <a:endParaRPr lang="hr-H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539552" y="18864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hr-HR" sz="32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8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416224" y="620688"/>
            <a:ext cx="83529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projekti: </a:t>
            </a:r>
          </a:p>
          <a:p>
            <a:pPr algn="ctr">
              <a:defRPr/>
            </a:pPr>
            <a:endParaRPr lang="hr-H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1. Projekti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koje je potpisivanje ugovora s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Ugovornim tijelom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preduvjet početka provedbe projektnih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aktivnosti, a koji su </a:t>
            </a:r>
            <a:r>
              <a:rPr lang="hr-HR" sz="28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ugovoreni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</a:t>
            </a:r>
          </a:p>
          <a:p>
            <a:pPr marL="180975" algn="just">
              <a:defRPr/>
            </a:pPr>
            <a:endParaRPr lang="hr-HR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a.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201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8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godine, ukoliko se aktivnosti</a:t>
            </a: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većim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dijelom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provode tijekom 201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9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ili </a:t>
            </a:r>
            <a:endParaRPr lang="hr-HR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provode najmanje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6 mjeseci u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201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9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godini;</a:t>
            </a: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endParaRPr lang="hr-HR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b.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201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9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godine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542925" lvl="1" indent="-361950">
              <a:buFontTx/>
              <a:buNone/>
              <a:defRPr/>
            </a:pPr>
            <a:endParaRPr lang="hr-H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49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375445" y="476672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</a:t>
            </a: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projekti: </a:t>
            </a:r>
          </a:p>
          <a:p>
            <a:pPr algn="ctr">
              <a:defRPr/>
            </a:pPr>
            <a:endParaRPr lang="hr-HR" sz="3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2. Projekti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koje je </a:t>
            </a:r>
            <a:r>
              <a:rPr lang="hr-HR" sz="2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službena objava rezultata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(a ne potpisivanje ugovora) od strane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Ugovornog tijela preduvjet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početka provedbe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aktivnosti, a za koje su </a:t>
            </a:r>
            <a:r>
              <a:rPr lang="hr-HR" sz="28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rezultati službeno objavljeni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 </a:t>
            </a:r>
          </a:p>
          <a:p>
            <a:pPr marL="180975" algn="just"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201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8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godine, ukoliko se aktivnosti</a:t>
            </a:r>
          </a:p>
          <a:p>
            <a:pPr marL="180975" algn="just"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većim dijelom provode tijekom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201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9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ili </a:t>
            </a:r>
          </a:p>
          <a:p>
            <a:pPr marL="180975" algn="just"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provode najmanje tijekom 6 mjeseci u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201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9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godini;</a:t>
            </a:r>
          </a:p>
          <a:p>
            <a:pPr marL="180975" algn="just">
              <a:defRPr/>
            </a:pP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201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9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godine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66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28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549275"/>
            <a:ext cx="8229600" cy="55768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430015"/>
              </p:ext>
            </p:extLst>
          </p:nvPr>
        </p:nvGraphicFramePr>
        <p:xfrm>
          <a:off x="0" y="0"/>
          <a:ext cx="9144000" cy="6402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03184">
                <a:tc>
                  <a:txBody>
                    <a:bodyPr/>
                    <a:lstStyle/>
                    <a:p>
                      <a:r>
                        <a:rPr lang="hr-HR" dirty="0" smtClean="0"/>
                        <a:t>Naziv programa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Postotak obveznog sufinanciranja korisnika koji se može odobriti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738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Europska teritorijalna suradnja</a:t>
                      </a:r>
                      <a:endParaRPr lang="hr-BA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do 70% ukupnog iznosa obveznog sufinanciranja</a:t>
                      </a:r>
                      <a:endParaRPr lang="hr-HR" sz="150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/>
                </a:tc>
              </a:tr>
              <a:tr h="413294">
                <a:tc>
                  <a:txBody>
                    <a:bodyPr/>
                    <a:lstStyle/>
                    <a:p>
                      <a:pPr lvl="0"/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OP </a:t>
                      </a:r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Učinkoviti</a:t>
                      </a: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ljudski</a:t>
                      </a: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potencijali</a:t>
                      </a:r>
                      <a:r>
                        <a:rPr lang="en-US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2014. -2020.</a:t>
                      </a:r>
                      <a:endParaRPr lang="hr-BA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do </a:t>
                      </a: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70% </a:t>
                      </a: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ukupnog iznosa obveznog sufinanciranja 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50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/>
                </a:tc>
              </a:tr>
              <a:tr h="369387">
                <a:tc>
                  <a:txBody>
                    <a:bodyPr/>
                    <a:lstStyle/>
                    <a:p>
                      <a:pPr lvl="0"/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Švicarsko-hrvatski</a:t>
                      </a:r>
                      <a:r>
                        <a:rPr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5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suradnje</a:t>
                      </a:r>
                      <a:endParaRPr lang="hr-BA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do 70% ukupnog iznosa obveznog sufinanciranja 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8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Times New Roman"/>
                        </a:rPr>
                        <a:t>Erasmus</a:t>
                      </a:r>
                      <a:r>
                        <a:rPr lang="hr-HR" sz="1500" b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Times New Roman"/>
                        </a:rPr>
                        <a:t>+: Sport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pl-PL" sz="1500" b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Times New Roman"/>
                        </a:rPr>
                        <a:t>za projekte s detaljno raspisanim proračunom)</a:t>
                      </a:r>
                      <a:endParaRPr lang="hr-HR" sz="1500" b="0" dirty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Calibri"/>
                          <a:cs typeface="Gill Sans MT"/>
                        </a:rPr>
                        <a:t>do 50% ukupnog iznosa obveznog sufinanciranja</a:t>
                      </a:r>
                      <a:endParaRPr lang="hr-HR" sz="1500" dirty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OP Konkurentnost i kohezija 2014.- 2020.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</a:rPr>
                        <a:t>do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</a:rPr>
                        <a:t>40</a:t>
                      </a:r>
                      <a:r>
                        <a:rPr lang="hr-HR" sz="15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</a:rPr>
                        <a:t>% ukupnog iznosa obveznog sufinanciranja </a:t>
                      </a:r>
                      <a:endParaRPr lang="hr-HR" sz="15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Calibri"/>
                        <a:cs typeface="Gill Sans MT"/>
                      </a:endParaRP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Obzor 2020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Program Europske unije za zapošljavanje i socijalne inovacije -EaSI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</a:t>
                      </a: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Drugi programi aktivnosti Zajednice u području zdravstva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</a:t>
                      </a:r>
                      <a:r>
                        <a:rPr lang="hr-HR" sz="150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sufinanciranja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5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29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549275"/>
            <a:ext cx="8229600" cy="55768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973653"/>
              </p:ext>
            </p:extLst>
          </p:nvPr>
        </p:nvGraphicFramePr>
        <p:xfrm>
          <a:off x="0" y="0"/>
          <a:ext cx="9144000" cy="6162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03184">
                <a:tc>
                  <a:txBody>
                    <a:bodyPr/>
                    <a:lstStyle/>
                    <a:p>
                      <a:r>
                        <a:rPr lang="hr-HR" dirty="0" smtClean="0"/>
                        <a:t>Naziv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Postotak obveznog sufinanciranja korisnika koji se može odobriti</a:t>
                      </a:r>
                    </a:p>
                  </a:txBody>
                  <a:tcPr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„Zdravlje za rast”-Treći višegodišnji program EU u području zdravstva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Europski instrument za demokraciju i ljudska prava (EIDHR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)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sufinanciranja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Višekorisnička IPA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sufinanciranja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Kreativna Europa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/>
                </a:tc>
              </a:tr>
              <a:tr h="369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Program o pravima, jednakostima i građanstvu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/>
                </a:tc>
              </a:tr>
              <a:tr h="369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Financijski</a:t>
                      </a:r>
                      <a:r>
                        <a:rPr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mehanizam</a:t>
                      </a:r>
                      <a:r>
                        <a:rPr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Kraljevine</a:t>
                      </a:r>
                      <a:r>
                        <a:rPr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Norveške</a:t>
                      </a:r>
                      <a:r>
                        <a:rPr lang="en-US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 2014.-2021.</a:t>
                      </a:r>
                      <a:endParaRPr lang="hr-HR" sz="1500" b="0" kern="1200" dirty="0" smtClean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 ukupnog iznosa obveznog sufinanciranja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Natječaji koje raspisuju pojedine Opće uprave i službe Europske komisije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ukupnog 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iznosa obveznog sufinanciranja </a:t>
                      </a:r>
                    </a:p>
                  </a:txBody>
                  <a:tcPr marL="68580" marR="68580" marT="0" marB="0"/>
                </a:tc>
              </a:tr>
              <a:tr h="738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Natječaji koje raspisuju pojedine Opće uprave i Službe Europskog parlamenta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</a:t>
                      </a: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40%  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ukupnog iznosa obveznog sufinanciranja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6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Posredničko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tijelo razine 1 za Prioritetnu os “4. DOBRO UPRAVLJANJE”</a:t>
            </a: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Investicijski prioritet 11ii “Izgradnja kapaciteta za sve dionike koji osiguravaju obrazovanje, cjeloživotno obrazovanje, osposobljavanje te zapošljavanje i socijalne politike, uključujući uz pomoć sektorskih i teritorijalnih paktova radi omogućavanja reformi na nacionalnoj, regionalnoj i lokalnoj razini”</a:t>
            </a: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cilj 11ii1 “Razvoj kapaciteta organizacija civilnog društva, osobito udruga i socijalnih partnera, te jačanje civilnog i socijalnog dijaloga radi boljeg upravljanja”</a:t>
            </a: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5" name="Rectangle 4"/>
          <p:cNvSpPr/>
          <p:nvPr/>
        </p:nvSpPr>
        <p:spPr>
          <a:xfrm>
            <a:off x="683568" y="525225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hr-HR" sz="32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Ured za udruge Vlade Republike Hrvatske</a:t>
            </a:r>
          </a:p>
        </p:txBody>
      </p:sp>
    </p:spTree>
    <p:extLst>
      <p:ext uri="{BB962C8B-B14F-4D97-AF65-F5344CB8AC3E}">
        <p14:creationId xmlns:p14="http://schemas.microsoft.com/office/powerpoint/2010/main" val="23598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908720"/>
            <a:ext cx="8229600" cy="521424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Dostava Prijave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sufinanciranje +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dokumentacija</a:t>
            </a:r>
            <a:endParaRPr lang="hr-HR" altLang="sr-Latn-RS" sz="3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/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Sastanak Povjerenstva za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procjenu prihvatljivosti Prijava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sufinanciranje i dostava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mišljenja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ravnateljici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Ureda za udruge </a:t>
            </a:r>
          </a:p>
          <a:p>
            <a:pPr algn="just"/>
            <a:r>
              <a:rPr lang="hr-HR" altLang="sr-Latn-RS" sz="30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Ravnateljica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Ureda za udruge donosi Odluku o sufinanciranju</a:t>
            </a:r>
          </a:p>
          <a:p>
            <a:pPr algn="just"/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Potpisivanje Ugovora o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sufinanciranju najkasnije 30 dana od dana donošenja Odluke o sufinanciranju</a:t>
            </a:r>
            <a:endParaRPr lang="hr-HR" altLang="sr-Latn-RS" sz="3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/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Isplata sredstava: 45 dana nakon potpisivanja Ugovora o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sufinanciranju, odnosno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odmah nakon što odobreni iznos bude dostupan na proračunskoj stavci Ureda za udruge</a:t>
            </a:r>
          </a:p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slučaju neizvršenja obveza prema ugovaratelju: povrat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sredstava</a:t>
            </a:r>
          </a:p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Kontakt: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hlinkClick r:id="rId4"/>
              </a:rPr>
              <a:t>sufinanciranje@udruge.vlada.hr</a:t>
            </a:r>
            <a:endParaRPr lang="hr-HR" altLang="sr-Latn-RS" sz="3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529673" y="163293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Postupak prijave</a:t>
            </a:r>
            <a:endParaRPr lang="hr-H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08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73415"/>
            <a:ext cx="8229600" cy="53527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7170" name="2547619d-8deb-4dbe-9459-54627fdca43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09" y="-104624"/>
            <a:ext cx="9478963" cy="710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2905779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altLang="sr-Latn-RS" sz="4400" dirty="0" smtClean="0">
                <a:solidFill>
                  <a:schemeClr val="bg1"/>
                </a:solidFill>
                <a:sym typeface="Wingdings 2" pitchFamily="18" charset="2"/>
              </a:rPr>
              <a:t></a:t>
            </a:r>
            <a:r>
              <a:rPr lang="hr-HR" altLang="sr-Latn-RS" sz="4400" dirty="0" smtClean="0">
                <a:solidFill>
                  <a:schemeClr val="bg1"/>
                </a:solidFill>
                <a:sym typeface="Wingdings" pitchFamily="2" charset="2"/>
              </a:rPr>
              <a:t></a:t>
            </a:r>
          </a:p>
          <a:p>
            <a:pPr algn="ctr"/>
            <a:r>
              <a:rPr lang="hr-HR" altLang="sr-Latn-RS" sz="4400" dirty="0" smtClean="0">
                <a:solidFill>
                  <a:schemeClr val="bg1"/>
                </a:solidFill>
                <a:latin typeface="Calibri" pitchFamily="34" charset="0"/>
              </a:rPr>
              <a:t>  Komentari</a:t>
            </a:r>
            <a:r>
              <a:rPr lang="hr-HR" altLang="sr-Latn-RS" sz="4400" dirty="0">
                <a:solidFill>
                  <a:schemeClr val="bg1"/>
                </a:solidFill>
                <a:latin typeface="Calibri" pitchFamily="34" charset="0"/>
              </a:rPr>
              <a:t>, pitanja, prijedlozi?!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89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sastavljen popis ključnih projekata za razdoblje 2014.-2020. na temelju rasprava sa Savjetom za razvoj civilnoga društva, rada Tematskih radnih skupina za pripremu programskih dokumenata za strukturne i Kohezijski fond (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https://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udruge.gov.hr/vijesti/izabrani-predstavnici-organizacija-civilnoga-drustva-u-tematske-radne-skupine-za-pripremu-programskih-dokumenata-za-strukturne-i-kohezijski-fond/1967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 </a:t>
            </a:r>
            <a:endParaRPr lang="en-US" sz="24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algn="just"/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savjetovanja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 zainteresiranom javnošću i iskustava iz ranijih programskih razdoblja; </a:t>
            </a: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javnog savjetovanja o prioritetima financiranja iz strukturnih fondova u programskom razdoblju 2014.-2020. koje je Ured proveo od 23. listopada do 6. studenoga 2013., pri čemu je u savjetovanju sudjelovala ukupno 21 organizacija s 299 komentara i prijedloga (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5"/>
              </a:rPr>
              <a:t>https://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5"/>
              </a:rPr>
              <a:t>udruge.gov.hr/vijesti/izvjesce-o-savjetovanju-o-prioritetima-financiranja-iz-strukturnih-fondova-u-programskom-razdoblju-2014-2020-za-sektor-civilnog-drustva/2369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); </a:t>
            </a:r>
            <a:endParaRPr lang="hr-HR" sz="24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27 ključnih projekata u vrijednosti od 80.000.000,00 EUR</a:t>
            </a: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dodatnih konzultacija održanih 23. travnja 2015. godine o natječajima planiranim za raspisivanje u 2015. godini (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6"/>
              </a:rPr>
              <a:t>https://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6"/>
              </a:rPr>
              <a:t>udruge.gov.hr/vijesti/odrzane-konzultacije-o-natjecajima-za-ocd-u-okviru-europskog-socijalnog-fonda/2853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 </a:t>
            </a:r>
            <a:endParaRPr lang="hr-HR" sz="24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algn="just"/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provedena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eSavjetovanja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 do sad raspisane Pozive za dodjelu bespovratnih sredstava</a:t>
            </a: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5" name="Rectangle 4"/>
          <p:cNvSpPr/>
          <p:nvPr/>
        </p:nvSpPr>
        <p:spPr>
          <a:xfrm>
            <a:off x="683568" y="525225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hr-HR" sz="32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Ured za udruge Vlade Republike Hrvatske</a:t>
            </a:r>
          </a:p>
        </p:txBody>
      </p:sp>
    </p:spTree>
    <p:extLst>
      <p:ext uri="{BB962C8B-B14F-4D97-AF65-F5344CB8AC3E}">
        <p14:creationId xmlns:p14="http://schemas.microsoft.com/office/powerpoint/2010/main" val="29729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Prostori sudjelovanja - razvoj programa revitalizacije prostora u javnom vlasništvu kroz partnerstvo OCD-a </a:t>
            </a:r>
            <a:r>
              <a:rPr lang="hr-HR" altLang="sr-Latn-RS" sz="2000" b="1" dirty="0" smtClean="0">
                <a:solidFill>
                  <a:srgbClr val="4F81BD">
                    <a:lumMod val="75000"/>
                  </a:srgbClr>
                </a:solidFill>
              </a:rPr>
              <a:t>i </a:t>
            </a: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lokalne zajednice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https://strukturnifondovi.hr/natjecaji/prostori-sudjelovanja-razvoj-programa-revitalizacije-prostora-u-javnom-vlasnistvu-kroz-partnerstvo-ocd-a-i-lokalne-zajednice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/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endParaRPr lang="en-US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prosinac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2018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120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800.000,00-2.000.000,00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cilj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 je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povećati raspon usluga organizacija civilnoga društva koje su od općeg interesa za građane kojima se unapređuje kvaliteta življenja u lokalnoj zajednici.</a:t>
            </a:r>
          </a:p>
          <a:p>
            <a:pPr marL="0" lvl="0" indent="0" algn="just">
              <a:buNone/>
            </a:pPr>
            <a:endParaRPr lang="hr-HR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suradnju OCD-a i lokalne zajednice u korištenju javnih prostora;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Povećati iskorištenost javnih prostora za društveni život na lokalnoj razini kroz civilno-javna partnerstva i međusektorsku suradnju;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kapacitete OCD-a za lokalni razvoj vođen zajednicom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društva; javne ustanove; jedinice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 i područne (regionalne) samouprave.</a:t>
            </a:r>
          </a:p>
          <a:p>
            <a:pPr marL="0" lvl="0" indent="0" algn="just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7936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67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 marL="0" indent="0">
              <a:buNone/>
            </a:pP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Razvoj i provedba programa društvenih centara u zajednici,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odnosno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programa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OCD-a koji doprinose razvoju zajednice (djelujući kao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društveni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centri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u zajednici)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prostorima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u javnom vlasništvu, temeljenih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potrebama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građana, koji uključuju osnaživanje i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osposobljavanje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organizatora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zajednice (uključujući zapošljavanje organizatora zajednice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OBAVEZAN ELEMENT</a:t>
            </a:r>
          </a:p>
          <a:p>
            <a:pPr>
              <a:buAutoNum type="arabicPeriod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Programi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, aktivnosti i radionice promicanja građanskih kompetencija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društveno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korisnih radova u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zajednici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AutoNum type="arabicPeriod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Programi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promicanja zdravlja i prevencije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bolesti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AutoNum type="arabicPeriod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Individualne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grupne rasprave o stvarnim potrebama u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lokalnoj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zajednici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AutoNum type="arabicPeriod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Organiziranje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co-working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” prostora za organizacije civilnoga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društva,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uključujući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zapošljavanje koordinatora aktivnosti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centra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AutoNum type="arabicPeriod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Program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organiziranja slobodnog vremena poput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organiziranja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književnog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kluba, plesnih radionica, likovnih radionica, filmskih večeri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slične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istog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karaktera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AutoNum type="arabicPeriod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Edukativne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aktivnosti usmjerene razvoju lokalne zajednice (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poput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brige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 okolišu, prostornom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planiranju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, razvoju filantropije u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lokalnoj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zajednici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slične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istog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karaktera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Osmišljavanje, razvoj i uvođenje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suvremenih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inicijativa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za sudjelovanje građana u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procesu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upravljanja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prostorima u javnom vlasništvu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lokalnoj </a:t>
            </a:r>
            <a:r>
              <a:rPr lang="hr-HR" sz="1800" b="1" dirty="0">
                <a:solidFill>
                  <a:schemeClr val="accent1">
                    <a:lumMod val="75000"/>
                  </a:schemeClr>
                </a:solidFill>
              </a:rPr>
              <a:t>zajednici i/ili na regionalnoj razini</a:t>
            </a:r>
          </a:p>
          <a:p>
            <a:pPr marL="0" indent="0">
              <a:buNone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(IZBORNI ELEMENT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AutoNum type="arabicPeriod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Istraživanje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mapiranje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 potreba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potencijala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zajednice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AutoNum type="arabicPeriod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uvođenje metoda i alata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koji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unapređuju/pospješuju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sudjelovanje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građana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revitalizaciji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i/ili upravljanju prostorima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javnom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vlasništvu u lokalnoj zajednici i/ili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regionalnoj razini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Prilagodba prostora u javnom vlasništvu za organiziranje odabranih projektnih aktivnosti iz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Elementa1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(IZBORNI ELEMENT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buAutoNum type="arabicPeriod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Izvršeni adaptacijski zahvati manjeg opsega i u funkciji u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dijelu potrebnom za realizaciju aktivnosti iz Elementa1</a:t>
            </a:r>
          </a:p>
          <a:p>
            <a:pPr>
              <a:buAutoNum type="arabicPeriod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Unapređenja pristupačnosti pro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tora za osobe s invaliditetom i slabije pokretljive osobe u svrhu realizacije aktivnosti iz Elementa1</a:t>
            </a:r>
          </a:p>
          <a:p>
            <a:pPr>
              <a:buAutoNum type="arabicPeriod"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Prostori sudjelovanja - razvoj programa revitalizacije prostora u javnom vlasništvu kroz partnerstvo OCD-a </a:t>
            </a:r>
            <a:r>
              <a:rPr lang="hr-HR" altLang="sr-Latn-RS" sz="2000" b="1" dirty="0" smtClean="0">
                <a:solidFill>
                  <a:srgbClr val="4F81BD">
                    <a:lumMod val="75000"/>
                  </a:srgbClr>
                </a:solidFill>
              </a:rPr>
              <a:t>i </a:t>
            </a: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lokalne zajednice </a:t>
            </a:r>
          </a:p>
        </p:txBody>
      </p:sp>
    </p:spTree>
    <p:extLst>
      <p:ext uri="{BB962C8B-B14F-4D97-AF65-F5344CB8AC3E}">
        <p14:creationId xmlns:p14="http://schemas.microsoft.com/office/powerpoint/2010/main" val="33139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rgbClr val="4F81BD">
                    <a:lumMod val="75000"/>
                  </a:srgbClr>
                </a:solidFill>
              </a:rPr>
              <a:t>Suradnja organizacija civilnoga društva i lokalnih vlasti za prevenciju korupcije i sukoba interesa u provedbi javnih politika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19" y="980728"/>
            <a:ext cx="8229600" cy="525658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https://strukturnifondovi.hr/natjecaji/suradnja-organizacija-civilnoga-drustva-i-lokalnih-vlasti-na-prevenciji-korupcije-i-sukoba-interesa-u-provedbi-javnih-politika/</a:t>
            </a:r>
            <a:r>
              <a:rPr lang="en-US" sz="16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</a:p>
          <a:p>
            <a:pPr marL="0" lvl="0" indent="0" algn="just">
              <a:buNone/>
            </a:pP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7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prosinac</a:t>
            </a:r>
            <a:r>
              <a:rPr lang="en-US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2018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70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.000.000,00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800.000,00-2.000.000,00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endParaRPr lang="en-US" sz="17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cilj: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Unaprjeđenje uloge organizacija civilnoga društva u promicanju i primjeni načela dobrog </a:t>
            </a: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upravljanja</a:t>
            </a:r>
            <a:endParaRPr lang="en-US" sz="17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en-US" sz="17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</a:t>
            </a: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Povećanje transparentnosti suradnje tijela javne vlasti s civilnim društvom</a:t>
            </a: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Jačanje sposobnosti i kapaciteta organizacija civilnog društva za aktivan doprinos provedbi antikorupcijskih mjera</a:t>
            </a: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Daljnje unaprjeđenje provedbe savjetovanja sa zainteresiranom javnošću</a:t>
            </a: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Osnaživanje stručnih, analitičkih i zagovaračkih kapaciteta organizacija civilnog društva za pružanje učinkovite potpore građanima u sudjelovanju u donošenju odluka na lokalnim i regionalnim razinama</a:t>
            </a:r>
          </a:p>
          <a:p>
            <a:pPr lvl="0" algn="just">
              <a:buFont typeface="+mj-lt"/>
              <a:buAutoNum type="arabicPeriod"/>
            </a:pP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Digitalizacija rada JLP(R)S-a za aktivno sudjelovanje građana prilikom odlučivanja o komunalnim i drugim poslovima</a:t>
            </a:r>
          </a:p>
          <a:p>
            <a:pPr marL="0" lvl="0" indent="0">
              <a:buNone/>
            </a:pPr>
            <a:endParaRPr lang="en-US" sz="17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7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7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društva; jedinice lokalne i područne (regionalne) samouprave; </a:t>
            </a:r>
            <a:r>
              <a:rPr lang="hr-HR" sz="17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javne </a:t>
            </a:r>
            <a:r>
              <a:rPr lang="hr-HR" sz="17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ustanove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00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b="1" dirty="0">
                <a:solidFill>
                  <a:srgbClr val="4F81BD">
                    <a:lumMod val="75000"/>
                  </a:srgbClr>
                </a:solidFill>
              </a:rPr>
              <a:t>Suradnja organizacija civilnoga društva i lokalnih vlasti za prevenciju korupcije i sukoba interesa u provedbi javnih politika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16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 marL="0" indent="0">
              <a:buNone/>
            </a:pPr>
            <a:endParaRPr lang="hr-HR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Povećanje transparentnosti suradnje tijela javne vlasti s civilnim društvom (Obavezno za 1. komponentu)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Jačanje sposobnosti organizacija civilnog društva za aktivan doprinos provedbi antikorupcijskih mjera (Obavezno za 1. komponentu)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Daljnje unaprjeđenje provedbe savjetovanja sa zainteresiranom javnošću (Obavezno za 1. komponentu)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Osnaživanje stručnih, analitičkih i zagovaračkih kapaciteta organizacija civilnog društva za pružanje učinkovite potpore građanima u sudjelovanju u donošenju odluka na lokalnim i regionalnim razinama (Obavezno za 1. komponentu)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Podrška prijaviteljima koruptivnih kaznena djela (tzv. zviždačima) (Prihvatljivo za obje komponente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Praćenje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transparentnosti donošenja odluka članova predstavničkih tijela JLP(R)S (Obavezno za obje komponente)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Praćenje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transparentnosti rada inspekcijskih službi (lokalnih i nacionalnih) (Obavezno za obje komponente)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Praćenje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transparentnosti odabira predstavnika osnivača u upravnim tijelima u ustanove kojima su osnivači JLP(R)S (Obavezno za obje komponente)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Medijske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objave (Obavezno za obje komponente)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Digitalizacija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rada JLP(R)S-a (Obavezno za 2. komponentu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Osnaživanje stručnih, analitičkih i zagovaračkih kapaciteta unutar JLP(R)S-a (Prihvatljivo za 2. komponentu)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Jačanje institucionalnih kapaciteta za provedbu Zakona o pravu na pristup informacijama (Prihvatljivo za 2. komponentu)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2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2000" b="1" dirty="0" err="1">
                <a:solidFill>
                  <a:srgbClr val="4F81BD">
                    <a:lumMod val="75000"/>
                  </a:srgbClr>
                </a:solidFill>
              </a:rPr>
              <a:t>Mikroprojekti</a:t>
            </a:r>
            <a:r>
              <a:rPr lang="hr-HR" altLang="sr-Latn-RS" sz="2000" b="1" dirty="0">
                <a:solidFill>
                  <a:srgbClr val="4F81BD">
                    <a:lumMod val="75000"/>
                  </a:srgbClr>
                </a:solidFill>
              </a:rPr>
              <a:t>  - podrška aktivnostima lokalnih OCD-a (utemeljenih na radu u lokalnoj zajednici) za učinkovito rješavanje potreba lokalne zajednice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veljača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201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9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100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–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5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cilj: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Osigurati razvoj civilnog društva u Republici Hrvatskoj koji osigurava ujednačen regionalni društveno-ekonomski rast i demokratski razvoj Republike Hrvatske. 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Jačati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kapacitete OCD-a aktivnih u lokalnim zajednicama za dobivanje javnih sredstava za provedbu rješenja posebno prilagođenih lokalnim problemima; 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Jačati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kapacitete OCD-a za neposredan rad na područjima koja se financiraju kroz Europski socijalni fond (zapošljavanje, obrazovanje, socijalno uključivanje, dobro upravljanje) na lokalnom nivou</a:t>
            </a:r>
          </a:p>
          <a:p>
            <a:pPr lvl="0" algn="just">
              <a:buFont typeface="+mj-lt"/>
              <a:buAutoNum type="arabicPeriod"/>
            </a:pPr>
            <a:endParaRPr lang="hr-HR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 civilnoga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društva; jedinice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 i područne (regionalne)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samouprave; trgovačka društva; javne ustanove</a:t>
            </a: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99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</TotalTime>
  <Words>3502</Words>
  <Application>Microsoft Office PowerPoint</Application>
  <PresentationFormat>On-screen Show (4:3)</PresentationFormat>
  <Paragraphs>392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</vt:lpstr>
      <vt:lpstr>Gill Sans MT</vt:lpstr>
      <vt:lpstr>Times New Roman</vt:lpstr>
      <vt:lpstr>Wingdings</vt:lpstr>
      <vt:lpstr>Wingdings 2</vt:lpstr>
      <vt:lpstr>Office Theme</vt:lpstr>
      <vt:lpstr>Pregled natječaja Ureda za udruge planiranih u 2019. godini ________________________</vt:lpstr>
      <vt:lpstr>Pregled ESF natječaja Ureda za udruge planiranih u 2019. godini ________________________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NACRT PRAVILA ZA SUFINANCIRANJE projekata organizacija civilnoga društva ugovorenih u okviru programa EU i inozemnih fondova za 2019. godinu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UZUVRH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Lendic Kasalo</dc:creator>
  <cp:lastModifiedBy>Branka Lovrić</cp:lastModifiedBy>
  <cp:revision>186</cp:revision>
  <cp:lastPrinted>2018-02-21T13:44:57Z</cp:lastPrinted>
  <dcterms:created xsi:type="dcterms:W3CDTF">2014-01-30T10:45:20Z</dcterms:created>
  <dcterms:modified xsi:type="dcterms:W3CDTF">2019-02-20T13:21:38Z</dcterms:modified>
</cp:coreProperties>
</file>